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2" r:id="rId3"/>
    <p:sldId id="264" r:id="rId4"/>
    <p:sldId id="263"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8" d="100"/>
          <a:sy n="68" d="100"/>
        </p:scale>
        <p:origin x="31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dirty="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dirty="0"/>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dirty="0"/>
              <a:t>FOR SALE</a:t>
            </a:r>
            <a:endParaRPr lang="en-US" dirty="0"/>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dirty="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dirty="0"/>
              <a:t>Address</a:t>
            </a:r>
            <a:endParaRPr lang="en-US" dirty="0"/>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dirty="0"/>
              <a:t>Header</a:t>
            </a:r>
            <a:br>
              <a:rPr lang="en-US" dirty="0"/>
            </a:br>
            <a:r>
              <a:rPr lang="en-US" dirty="0"/>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dirty="0"/>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dirty="0"/>
              <a:t>Second level</a:t>
            </a:r>
          </a:p>
          <a:p>
            <a:pPr lvl="2"/>
            <a:r>
              <a:rPr lang="en-US" dirty="0"/>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dirty="0"/>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27042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dirty="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dirty="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dirty="0"/>
              <a:t>Address</a:t>
            </a:r>
            <a:endParaRPr lang="en-US" dirty="0"/>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dirty="0"/>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dirty="0"/>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dirty="0"/>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dirty="0"/>
              <a:t>FOR SALE</a:t>
            </a:r>
            <a:endParaRPr lang="en-US" dirty="0"/>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dirty="0"/>
              <a:t>Header</a:t>
            </a:r>
            <a:br>
              <a:rPr lang="en-US" dirty="0"/>
            </a:br>
            <a:r>
              <a:rPr lang="en-US" dirty="0"/>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dirty="0"/>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dirty="0"/>
              <a:t>Second level</a:t>
            </a:r>
          </a:p>
          <a:p>
            <a:pPr lvl="2"/>
            <a:r>
              <a:rPr lang="en-US" dirty="0"/>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dirty="0"/>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11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dirty="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dirty="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dirty="0"/>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dirty="0"/>
              <a:t>Address</a:t>
            </a:r>
            <a:endParaRPr lang="en-US" dirty="0"/>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dirty="0"/>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dirty="0"/>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dirty="0"/>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dirty="0"/>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dirty="0"/>
              <a:t>FOR SALE</a:t>
            </a:r>
            <a:endParaRPr lang="en-US" dirty="0"/>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dirty="0"/>
              <a:t>Header</a:t>
            </a:r>
            <a:br>
              <a:rPr lang="en-US" dirty="0"/>
            </a:br>
            <a:r>
              <a:rPr lang="en-US" dirty="0"/>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dirty="0"/>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dirty="0"/>
              <a:t>Second level</a:t>
            </a:r>
          </a:p>
          <a:p>
            <a:pPr lvl="2"/>
            <a:r>
              <a:rPr lang="en-US" dirty="0"/>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dirty="0"/>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76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dirty="0"/>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dirty="0"/>
              <a:t>FOR SALE BY EOI CLOSING THURSDAY 1 JUNE AT 12PM (AEST)</a:t>
            </a:r>
            <a:endParaRPr lang="en-US" dirty="0"/>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dirty="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dirty="0"/>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dirty="0"/>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dirty="0"/>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dirty="0"/>
              <a:t>123 ADDRESS STREET</a:t>
            </a:r>
            <a:endParaRPr lang="en-US" dirty="0"/>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dirty="0"/>
              <a:t>SUBURB QLD</a:t>
            </a:r>
            <a:endParaRPr lang="en-US" dirty="0"/>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dirty="0"/>
              <a:t>FOR SALE</a:t>
            </a:r>
            <a:endParaRPr lang="en-US" dirty="0"/>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dirty="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dirty="0"/>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dirty="0"/>
              <a:t>Second level</a:t>
            </a:r>
          </a:p>
          <a:p>
            <a:pPr lvl="2"/>
            <a:r>
              <a:rPr lang="en-US" dirty="0"/>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dirty="0"/>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dirty="0"/>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Tree>
    <p:extLst>
      <p:ext uri="{BB962C8B-B14F-4D97-AF65-F5344CB8AC3E}">
        <p14:creationId xmlns:p14="http://schemas.microsoft.com/office/powerpoint/2010/main" val="252803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dirty="0"/>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dirty="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dirty="0"/>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dirty="0"/>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dirty="0"/>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dirty="0"/>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dirty="0"/>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dirty="0"/>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dirty="0"/>
              <a:t>123 Address Street,</a:t>
            </a:r>
          </a:p>
          <a:p>
            <a:pPr lvl="0"/>
            <a:r>
              <a:rPr lang="en-GB" dirty="0"/>
              <a:t>Suburb NSW 2000</a:t>
            </a:r>
            <a:endParaRPr lang="en-US" dirty="0"/>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dirty="0"/>
              <a:t>Lorem ipsum odor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Purus </a:t>
            </a:r>
            <a:r>
              <a:rPr lang="en-US" dirty="0" err="1"/>
              <a:t>eget</a:t>
            </a:r>
            <a:r>
              <a:rPr lang="en-US" dirty="0"/>
              <a:t> tempus ipsum </a:t>
            </a:r>
            <a:r>
              <a:rPr lang="en-US" dirty="0" err="1"/>
              <a:t>justo</a:t>
            </a:r>
            <a:r>
              <a:rPr lang="en-US" dirty="0"/>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dirty="0"/>
              <a:t>FOR SALE BY EOI CLOSING THURSDAY 1 JUNE AT 12PM (AEST)</a:t>
            </a:r>
            <a:endParaRPr lang="en-US" dirty="0"/>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dirty="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dirty="0"/>
              <a:t>First Last</a:t>
            </a:r>
          </a:p>
          <a:p>
            <a:pPr lvl="0"/>
            <a:r>
              <a:rPr lang="en-US" dirty="0"/>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dirty="0"/>
              <a:t>0000000000</a:t>
            </a:r>
          </a:p>
          <a:p>
            <a:pPr lvl="0"/>
            <a:r>
              <a:rPr lang="en-US" dirty="0"/>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dirty="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258622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2280976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p15:clr>
            <a:srgbClr val="F26B43"/>
          </p15:clr>
        </p15:guide>
        <p15:guide id="37" pos="4575">
          <p15:clr>
            <a:srgbClr val="F26B43"/>
          </p15:clr>
        </p15:guide>
        <p15:guide id="38" orient="horz" pos="543">
          <p15:clr>
            <a:srgbClr val="F26B43"/>
          </p15:clr>
        </p15:guide>
        <p15:guide id="39" orient="horz" pos="6174">
          <p15:clr>
            <a:srgbClr val="F26B43"/>
          </p15:clr>
        </p15:guide>
        <p15:guide id="40" orient="horz" pos="1347">
          <p15:clr>
            <a:srgbClr val="F26B43"/>
          </p15:clr>
        </p15:guide>
        <p15:guide id="41" orient="horz" pos="1572">
          <p15:clr>
            <a:srgbClr val="F26B43"/>
          </p15:clr>
        </p15:guide>
        <p15:guide id="42" pos="2321">
          <p15:clr>
            <a:srgbClr val="F26B43"/>
          </p15:clr>
        </p15:guide>
        <p15:guide id="43" pos="2441">
          <p15:clr>
            <a:srgbClr val="F26B43"/>
          </p15:clr>
        </p15:guide>
        <p15:guide id="44" orient="horz" pos="2470">
          <p15:clr>
            <a:srgbClr val="F26B43"/>
          </p15:clr>
        </p15:guide>
        <p15:guide id="45" orient="horz" pos="46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eter.love@cushwake.com" TargetMode="External"/><Relationship Id="rId2" Type="http://schemas.openxmlformats.org/officeDocument/2006/relationships/hyperlink" Target="mailto:amanda.dzerve@cushwake.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388636" y="5210736"/>
            <a:ext cx="941843" cy="282564"/>
          </a:xfrm>
        </p:spPr>
        <p:txBody>
          <a:bodyPr/>
          <a:lstStyle/>
          <a:p>
            <a:r>
              <a:rPr lang="en-US" dirty="0"/>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189283"/>
          </a:xfrm>
        </p:spPr>
        <p:txBody>
          <a:bodyPr/>
          <a:lstStyle/>
          <a:p>
            <a:r>
              <a:rPr lang="en-US" dirty="0"/>
              <a:t>Grand Canal </a:t>
            </a:r>
            <a:r>
              <a:rPr lang="en-US" dirty="0" err="1"/>
              <a:t>Harbour</a:t>
            </a:r>
            <a:r>
              <a:rPr lang="en-US" dirty="0"/>
              <a:t>, St. James Gate, Dublin 8</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6" y="5539642"/>
            <a:ext cx="3379429" cy="488358"/>
          </a:xfrm>
        </p:spPr>
        <p:txBody>
          <a:bodyPr/>
          <a:lstStyle/>
          <a:p>
            <a:r>
              <a:rPr lang="en-US" dirty="0"/>
              <a:t>Retail units</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8636" y="5936757"/>
            <a:ext cx="4621353" cy="2825449"/>
          </a:xfrm>
        </p:spPr>
        <p:txBody>
          <a:bodyPr/>
          <a:lstStyle/>
          <a:p>
            <a:r>
              <a:rPr lang="en-AU" sz="1200" dirty="0"/>
              <a:t>Property Highlights</a:t>
            </a:r>
          </a:p>
          <a:p>
            <a:pPr lvl="3"/>
            <a:r>
              <a:rPr lang="en-US" sz="1000" dirty="0"/>
              <a:t> Excellent retail opportunities within the new Grand Canal </a:t>
            </a:r>
            <a:r>
              <a:rPr lang="en-US" sz="1000" dirty="0" err="1"/>
              <a:t>Harbour</a:t>
            </a:r>
            <a:r>
              <a:rPr lang="en-US" sz="1000" dirty="0"/>
              <a:t> development.</a:t>
            </a:r>
          </a:p>
          <a:p>
            <a:pPr lvl="3"/>
            <a:r>
              <a:rPr lang="en-US" sz="1000" dirty="0"/>
              <a:t>There is approximately 1,014 </a:t>
            </a:r>
            <a:r>
              <a:rPr lang="en-US" sz="1000" dirty="0" err="1"/>
              <a:t>sq.m</a:t>
            </a:r>
            <a:r>
              <a:rPr lang="en-US" sz="1000" dirty="0"/>
              <a:t> (10,913.6 </a:t>
            </a:r>
            <a:r>
              <a:rPr lang="en-US" sz="1000" dirty="0" err="1"/>
              <a:t>sq.ft</a:t>
            </a:r>
            <a:r>
              <a:rPr lang="en-US" sz="1000" dirty="0"/>
              <a:t>) of ground floor retail space available currently divided into 5 units.</a:t>
            </a:r>
          </a:p>
          <a:p>
            <a:pPr lvl="3"/>
            <a:r>
              <a:rPr lang="en-US" sz="1000" dirty="0"/>
              <a:t>Unit 1 extends to approx. </a:t>
            </a:r>
            <a:r>
              <a:rPr lang="fr-FR" sz="1000" dirty="0"/>
              <a:t>154 sq. m (1657.6 sq. </a:t>
            </a:r>
            <a:r>
              <a:rPr lang="fr-FR" sz="1000" dirty="0" err="1"/>
              <a:t>ft</a:t>
            </a:r>
            <a:r>
              <a:rPr lang="fr-FR" sz="1000" dirty="0"/>
              <a:t>).</a:t>
            </a:r>
            <a:endParaRPr lang="en-US" sz="1000" dirty="0"/>
          </a:p>
          <a:p>
            <a:pPr lvl="3"/>
            <a:r>
              <a:rPr lang="en-US" sz="1000" dirty="0"/>
              <a:t>Unit 2 extends to approx. 363 sq. m (3,907 sq. ft).</a:t>
            </a:r>
          </a:p>
          <a:p>
            <a:pPr lvl="3"/>
            <a:r>
              <a:rPr lang="en-US" sz="1000" dirty="0"/>
              <a:t>Unit 3 extends to approx. 127 sq. m (1,367 sq. ft).</a:t>
            </a:r>
          </a:p>
          <a:p>
            <a:pPr lvl="3"/>
            <a:r>
              <a:rPr lang="en-US" sz="1000" dirty="0"/>
              <a:t>Unit 4 extends to approx. 215 sq. m (2,314 sq. ft).</a:t>
            </a:r>
          </a:p>
          <a:p>
            <a:pPr lvl="3"/>
            <a:r>
              <a:rPr lang="en-US" sz="1000" dirty="0"/>
              <a:t>Unit 5 extends to approx. 155 sq. m (1,668 sq. ft).</a:t>
            </a:r>
          </a:p>
          <a:p>
            <a:pPr lvl="3"/>
            <a:r>
              <a:rPr lang="en-US" sz="1000" dirty="0"/>
              <a:t>Quoting rent available on enquiry.</a:t>
            </a:r>
            <a:endParaRPr lang="en-US" sz="1200" dirty="0"/>
          </a:p>
          <a:p>
            <a:pPr marL="0" lvl="3" indent="0">
              <a:buNone/>
            </a:pPr>
            <a:r>
              <a:rPr lang="en-AU" sz="1200" dirty="0">
                <a:latin typeface="+mj-lt"/>
              </a:rPr>
              <a:t>Property Description</a:t>
            </a:r>
          </a:p>
          <a:p>
            <a:pPr lvl="3"/>
            <a:r>
              <a:rPr lang="en-US" sz="1000" dirty="0"/>
              <a:t>Grand Canal </a:t>
            </a:r>
            <a:r>
              <a:rPr lang="en-US" sz="1000" dirty="0" err="1"/>
              <a:t>Harbour</a:t>
            </a:r>
            <a:r>
              <a:rPr lang="en-US" sz="1000" dirty="0"/>
              <a:t> seamlessly intertwines modern luxury with historic charm nestled in Dublin's bustling dockyard. </a:t>
            </a:r>
          </a:p>
          <a:p>
            <a:pPr lvl="3"/>
            <a:r>
              <a:rPr lang="en-US" sz="1000" dirty="0"/>
              <a:t>The development houses 482 one-bedroom and 114 two-bedroom apartments spanning six blocks amidst a vibrant urban landscape.</a:t>
            </a:r>
          </a:p>
          <a:p>
            <a:pPr lvl="3"/>
            <a:r>
              <a:rPr lang="en-US" sz="1000" dirty="0"/>
              <a:t>Designed with community in mind, over half of our space is dedicated to public areas with 7,000 sqm, of communal spaces, fitness areas, playgrounds, and retail offerings.</a:t>
            </a:r>
          </a:p>
          <a:p>
            <a:pPr lvl="3"/>
            <a:endParaRPr lang="en-US" sz="1000" dirty="0"/>
          </a:p>
        </p:txBody>
      </p:sp>
      <p:sp>
        <p:nvSpPr>
          <p:cNvPr id="2" name="TextBox 1">
            <a:extLst>
              <a:ext uri="{FF2B5EF4-FFF2-40B4-BE49-F238E27FC236}">
                <a16:creationId xmlns:a16="http://schemas.microsoft.com/office/drawing/2014/main" id="{4DE90B70-7E4B-8F24-1A4D-877744D1EF93}"/>
              </a:ext>
            </a:extLst>
          </p:cNvPr>
          <p:cNvSpPr txBox="1"/>
          <p:nvPr/>
        </p:nvSpPr>
        <p:spPr>
          <a:xfrm>
            <a:off x="5329393" y="7826525"/>
            <a:ext cx="1487156" cy="184666"/>
          </a:xfrm>
          <a:prstGeom prst="rect">
            <a:avLst/>
          </a:prstGeom>
          <a:noFill/>
        </p:spPr>
        <p:txBody>
          <a:bodyPr wrap="square" lIns="0" tIns="0" rIns="0" bIns="0" rtlCol="0">
            <a:spAutoFit/>
          </a:bodyPr>
          <a:lstStyle/>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1D1740"/>
                </a:solidFill>
                <a:effectLst/>
                <a:uLnTx/>
                <a:uFillTx/>
                <a:latin typeface="Gotham Bold"/>
                <a:ea typeface="+mn-ea"/>
                <a:cs typeface="+mn-cs"/>
              </a:rPr>
              <a:t>Contact</a:t>
            </a:r>
          </a:p>
        </p:txBody>
      </p:sp>
      <p:sp>
        <p:nvSpPr>
          <p:cNvPr id="7" name="TextBox 6">
            <a:extLst>
              <a:ext uri="{FF2B5EF4-FFF2-40B4-BE49-F238E27FC236}">
                <a16:creationId xmlns:a16="http://schemas.microsoft.com/office/drawing/2014/main" id="{939902D1-FB50-FDA3-9276-DE9B18C38FB9}"/>
              </a:ext>
            </a:extLst>
          </p:cNvPr>
          <p:cNvSpPr txBox="1"/>
          <p:nvPr/>
        </p:nvSpPr>
        <p:spPr>
          <a:xfrm>
            <a:off x="5329393" y="8104226"/>
            <a:ext cx="2705654" cy="1308050"/>
          </a:xfrm>
          <a:prstGeom prst="rect">
            <a:avLst/>
          </a:prstGeom>
          <a:noFill/>
        </p:spPr>
        <p:txBody>
          <a:bodyPr wrap="square" lIns="0" tIns="0" rIns="0" bIns="0" rtlCol="0">
            <a:spAutoFit/>
          </a:bodyPr>
          <a:lstStyle/>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ld"/>
                <a:ea typeface="+mn-ea"/>
                <a:cs typeface="+mn-cs"/>
              </a:rPr>
              <a:t>Amanda Dzerve</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ok"/>
                <a:ea typeface="+mn-ea"/>
                <a:cs typeface="+mn-cs"/>
              </a:rPr>
              <a:t>+353 86 066 2841</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ok"/>
                <a:ea typeface="+mn-ea"/>
                <a:cs typeface="+mn-cs"/>
                <a:hlinkClick r:id="rId2"/>
              </a:rPr>
              <a:t>amanda.dzerve@cushwake.com</a:t>
            </a:r>
            <a:endParaRPr kumimoji="0" lang="it-IT" sz="1000" b="0" i="0" u="none" strike="noStrike" kern="1200" cap="none" spc="0" normalizeH="0" baseline="0" noProof="0" dirty="0">
              <a:ln>
                <a:noFill/>
              </a:ln>
              <a:solidFill>
                <a:srgbClr val="1D1740"/>
              </a:solidFill>
              <a:effectLst/>
              <a:uLnTx/>
              <a:uFillTx/>
              <a:latin typeface="Gotham Book"/>
              <a:ea typeface="+mn-ea"/>
              <a:cs typeface="+mn-cs"/>
            </a:endParaRP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ld"/>
                <a:ea typeface="+mn-ea"/>
                <a:cs typeface="+mn-cs"/>
              </a:rPr>
              <a:t>Peter Love </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ok"/>
                <a:ea typeface="+mn-ea"/>
                <a:cs typeface="+mn-cs"/>
              </a:rPr>
              <a:t>+353 1 639 9612</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1D1740"/>
                </a:solidFill>
                <a:effectLst/>
                <a:uLnTx/>
                <a:uFillTx/>
                <a:latin typeface="Gotham Book"/>
                <a:ea typeface="+mn-ea"/>
                <a:cs typeface="+mn-cs"/>
                <a:hlinkClick r:id="rId3"/>
              </a:rPr>
              <a:t>peter.love@cushwake.com</a:t>
            </a:r>
            <a:endParaRPr kumimoji="0" lang="it-IT" sz="1000" b="0" i="0" u="none" strike="noStrike" kern="1200" cap="none" spc="0" normalizeH="0" baseline="0" noProof="0" dirty="0">
              <a:ln>
                <a:noFill/>
              </a:ln>
              <a:solidFill>
                <a:srgbClr val="1D1740"/>
              </a:solidFill>
              <a:effectLst/>
              <a:uLnTx/>
              <a:uFillTx/>
              <a:latin typeface="Gotham Book"/>
              <a:ea typeface="+mn-ea"/>
              <a:cs typeface="+mn-cs"/>
            </a:endParaRPr>
          </a:p>
        </p:txBody>
      </p:sp>
      <p:pic>
        <p:nvPicPr>
          <p:cNvPr id="9" name="Picture 8">
            <a:extLst>
              <a:ext uri="{FF2B5EF4-FFF2-40B4-BE49-F238E27FC236}">
                <a16:creationId xmlns:a16="http://schemas.microsoft.com/office/drawing/2014/main" id="{DF13D9F4-C89A-C4D5-ABA1-843FC397DD44}"/>
              </a:ext>
            </a:extLst>
          </p:cNvPr>
          <p:cNvPicPr>
            <a:picLocks noChangeAspect="1"/>
          </p:cNvPicPr>
          <p:nvPr/>
        </p:nvPicPr>
        <p:blipFill>
          <a:blip r:embed="rId4"/>
          <a:srcRect r="1843"/>
          <a:stretch/>
        </p:blipFill>
        <p:spPr>
          <a:xfrm>
            <a:off x="388636" y="1060993"/>
            <a:ext cx="6785887" cy="4056708"/>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a:lstStyle/>
          <a:p>
            <a:r>
              <a:rPr lang="en-US" dirty="0"/>
              <a:t>Grand Canal </a:t>
            </a:r>
            <a:r>
              <a:rPr lang="en-US" dirty="0" err="1"/>
              <a:t>Harbour</a:t>
            </a:r>
            <a:r>
              <a:rPr lang="en-US" dirty="0"/>
              <a:t>, St. James Gate, Dublin 8</a:t>
            </a:r>
          </a:p>
          <a:p>
            <a:endParaRPr lang="en-US" dirty="0"/>
          </a:p>
        </p:txBody>
      </p:sp>
      <p:pic>
        <p:nvPicPr>
          <p:cNvPr id="3" name="Picture 2">
            <a:extLst>
              <a:ext uri="{FF2B5EF4-FFF2-40B4-BE49-F238E27FC236}">
                <a16:creationId xmlns:a16="http://schemas.microsoft.com/office/drawing/2014/main" id="{15B2F905-C15A-DB9F-19D5-1C68ABF703B3}"/>
              </a:ext>
            </a:extLst>
          </p:cNvPr>
          <p:cNvPicPr>
            <a:picLocks noChangeAspect="1"/>
          </p:cNvPicPr>
          <p:nvPr/>
        </p:nvPicPr>
        <p:blipFill>
          <a:blip r:embed="rId2"/>
          <a:stretch>
            <a:fillRect/>
          </a:stretch>
        </p:blipFill>
        <p:spPr>
          <a:xfrm>
            <a:off x="387848" y="1102748"/>
            <a:ext cx="6763351" cy="8603960"/>
          </a:xfrm>
          <a:prstGeom prst="rect">
            <a:avLst/>
          </a:prstGeom>
        </p:spPr>
      </p:pic>
    </p:spTree>
    <p:extLst>
      <p:ext uri="{BB962C8B-B14F-4D97-AF65-F5344CB8AC3E}">
        <p14:creationId xmlns:p14="http://schemas.microsoft.com/office/powerpoint/2010/main" val="35061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a:lstStyle/>
          <a:p>
            <a:r>
              <a:rPr lang="en-US" b="1" dirty="0"/>
              <a:t>Grand Canal </a:t>
            </a:r>
            <a:r>
              <a:rPr lang="en-US" b="1" dirty="0" err="1"/>
              <a:t>Harbour</a:t>
            </a:r>
            <a:r>
              <a:rPr lang="en-US" b="1" dirty="0"/>
              <a:t>, St. James Gate, Dublin 8</a:t>
            </a:r>
          </a:p>
          <a:p>
            <a:endParaRPr lang="en-US" dirty="0"/>
          </a:p>
        </p:txBody>
      </p:sp>
      <p:pic>
        <p:nvPicPr>
          <p:cNvPr id="2" name="Picture 1">
            <a:extLst>
              <a:ext uri="{FF2B5EF4-FFF2-40B4-BE49-F238E27FC236}">
                <a16:creationId xmlns:a16="http://schemas.microsoft.com/office/drawing/2014/main" id="{28CC8442-7FC7-B423-6E8E-C20199E0C5DC}"/>
              </a:ext>
            </a:extLst>
          </p:cNvPr>
          <p:cNvPicPr>
            <a:picLocks noChangeAspect="1"/>
          </p:cNvPicPr>
          <p:nvPr/>
        </p:nvPicPr>
        <p:blipFill>
          <a:blip r:embed="rId2"/>
          <a:stretch>
            <a:fillRect/>
          </a:stretch>
        </p:blipFill>
        <p:spPr>
          <a:xfrm>
            <a:off x="404261" y="1093590"/>
            <a:ext cx="6765636" cy="4084802"/>
          </a:xfrm>
          <a:prstGeom prst="rect">
            <a:avLst/>
          </a:prstGeom>
        </p:spPr>
      </p:pic>
      <p:pic>
        <p:nvPicPr>
          <p:cNvPr id="6" name="Picture 5">
            <a:extLst>
              <a:ext uri="{FF2B5EF4-FFF2-40B4-BE49-F238E27FC236}">
                <a16:creationId xmlns:a16="http://schemas.microsoft.com/office/drawing/2014/main" id="{C071F188-0318-7A42-7A9F-77A0F5D83721}"/>
              </a:ext>
            </a:extLst>
          </p:cNvPr>
          <p:cNvPicPr>
            <a:picLocks noChangeAspect="1"/>
          </p:cNvPicPr>
          <p:nvPr/>
        </p:nvPicPr>
        <p:blipFill>
          <a:blip r:embed="rId3"/>
          <a:stretch>
            <a:fillRect/>
          </a:stretch>
        </p:blipFill>
        <p:spPr>
          <a:xfrm>
            <a:off x="389777" y="5178392"/>
            <a:ext cx="6780119" cy="4522286"/>
          </a:xfrm>
          <a:prstGeom prst="rect">
            <a:avLst/>
          </a:prstGeom>
        </p:spPr>
      </p:pic>
    </p:spTree>
    <p:extLst>
      <p:ext uri="{BB962C8B-B14F-4D97-AF65-F5344CB8AC3E}">
        <p14:creationId xmlns:p14="http://schemas.microsoft.com/office/powerpoint/2010/main" val="394546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443711"/>
          </a:xfrm>
        </p:spPr>
        <p:txBody>
          <a:bodyPr/>
          <a:lstStyle/>
          <a:p>
            <a:r>
              <a:rPr lang="en-US" dirty="0"/>
              <a:t>Grand Canal </a:t>
            </a:r>
            <a:r>
              <a:rPr lang="en-US" dirty="0" err="1"/>
              <a:t>Harbour</a:t>
            </a:r>
            <a:r>
              <a:rPr lang="en-US" dirty="0"/>
              <a:t>, St. James Gate, Dublin 8</a:t>
            </a:r>
          </a:p>
          <a:p>
            <a:endParaRPr lang="en-US" dirty="0"/>
          </a:p>
        </p:txBody>
      </p:sp>
      <p:sp>
        <p:nvSpPr>
          <p:cNvPr id="43" name="TextBox 42">
            <a:extLst>
              <a:ext uri="{FF2B5EF4-FFF2-40B4-BE49-F238E27FC236}">
                <a16:creationId xmlns:a16="http://schemas.microsoft.com/office/drawing/2014/main" id="{D563F5C3-78E3-232D-53E1-9161DF7B1A2C}"/>
              </a:ext>
            </a:extLst>
          </p:cNvPr>
          <p:cNvSpPr txBox="1"/>
          <p:nvPr/>
        </p:nvSpPr>
        <p:spPr>
          <a:xfrm>
            <a:off x="388640" y="4982174"/>
            <a:ext cx="4175676" cy="1569660"/>
          </a:xfrm>
          <a:prstGeom prst="rect">
            <a:avLst/>
          </a:prstGeom>
          <a:noFill/>
        </p:spPr>
        <p:txBody>
          <a:bodyPr wrap="square" lIns="0" tIns="0" rIns="0" bIns="0" rtlCol="0">
            <a:spAutoFit/>
          </a:bodyPr>
          <a:lstStyle/>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1D1740"/>
                </a:solidFill>
                <a:effectLst/>
                <a:uLnTx/>
                <a:uFillTx/>
                <a:latin typeface="Gotham Bold"/>
                <a:ea typeface="+mn-ea"/>
                <a:cs typeface="+mn-cs"/>
              </a:rPr>
              <a:t>Location</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D1740"/>
                </a:solidFill>
                <a:effectLst/>
                <a:uLnTx/>
                <a:uFillTx/>
                <a:latin typeface="Gotham Book"/>
                <a:ea typeface="+mn-ea"/>
                <a:cs typeface="+mn-cs"/>
              </a:rPr>
              <a:t>Neighboring the Guinness Storehouse (and its famous Gravity Bar), the site is centered between some of the country’s landmark institutions, with Dublin City Centre a short walk away, and excellent public transport options.</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D1740"/>
                </a:solidFill>
                <a:effectLst/>
                <a:uLnTx/>
                <a:uFillTx/>
                <a:latin typeface="Gotham Book"/>
                <a:ea typeface="+mn-ea"/>
                <a:cs typeface="+mn-cs"/>
              </a:rPr>
              <a:t>Close to two stops of the Luas Red line, </a:t>
            </a:r>
            <a:r>
              <a:rPr kumimoji="0" lang="en-US" sz="1000" b="0" i="0" u="none" strike="noStrike" kern="1200" cap="none" spc="0" normalizeH="0" baseline="0" noProof="0" dirty="0" err="1">
                <a:ln>
                  <a:noFill/>
                </a:ln>
                <a:solidFill>
                  <a:srgbClr val="1D1740"/>
                </a:solidFill>
                <a:effectLst/>
                <a:uLnTx/>
                <a:uFillTx/>
                <a:latin typeface="Gotham Book"/>
                <a:ea typeface="+mn-ea"/>
                <a:cs typeface="+mn-cs"/>
              </a:rPr>
              <a:t>Heuston</a:t>
            </a:r>
            <a:r>
              <a:rPr kumimoji="0" lang="en-US" sz="1000" b="0" i="0" u="none" strike="noStrike" kern="1200" cap="none" spc="0" normalizeH="0" baseline="0" noProof="0" dirty="0">
                <a:ln>
                  <a:noFill/>
                </a:ln>
                <a:solidFill>
                  <a:srgbClr val="1D1740"/>
                </a:solidFill>
                <a:effectLst/>
                <a:uLnTx/>
                <a:uFillTx/>
                <a:latin typeface="Gotham Book"/>
                <a:ea typeface="+mn-ea"/>
                <a:cs typeface="+mn-cs"/>
              </a:rPr>
              <a:t> Station as well as multiple Dublin Bus routes and Dublin bikes stations, the development also has good road connections to the M50 and the N4. Dublin Airport is a 30-minute drive away.</a:t>
            </a:r>
          </a:p>
        </p:txBody>
      </p:sp>
      <p:sp>
        <p:nvSpPr>
          <p:cNvPr id="47" name="TextBox 46">
            <a:extLst>
              <a:ext uri="{FF2B5EF4-FFF2-40B4-BE49-F238E27FC236}">
                <a16:creationId xmlns:a16="http://schemas.microsoft.com/office/drawing/2014/main" id="{FCD44455-E3C0-2A05-74EF-42EC30ECE5CC}"/>
              </a:ext>
            </a:extLst>
          </p:cNvPr>
          <p:cNvSpPr txBox="1"/>
          <p:nvPr/>
        </p:nvSpPr>
        <p:spPr>
          <a:xfrm>
            <a:off x="388640" y="8731194"/>
            <a:ext cx="3935709" cy="677108"/>
          </a:xfrm>
          <a:prstGeom prst="rect">
            <a:avLst/>
          </a:prstGeom>
          <a:noFill/>
        </p:spPr>
        <p:txBody>
          <a:bodyPr wrap="square" lIns="0" tIns="0" rIns="0" bIns="0" rtlCol="0">
            <a:spAutoFit/>
          </a:bodyPr>
          <a:lstStyle/>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1D1740"/>
                </a:solidFill>
                <a:effectLst/>
                <a:uLnTx/>
                <a:uFillTx/>
                <a:latin typeface="Gotham Bold"/>
                <a:ea typeface="+mn-ea"/>
                <a:cs typeface="+mn-cs"/>
              </a:rPr>
              <a:t>Quoting Rent</a:t>
            </a: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D1740"/>
                </a:solidFill>
                <a:effectLst/>
                <a:uLnTx/>
                <a:uFillTx/>
                <a:latin typeface="Gotham Book"/>
                <a:ea typeface="+mn-ea"/>
                <a:cs typeface="+mn-cs"/>
              </a:rPr>
              <a:t>The quoting rent is available on enquiry.</a:t>
            </a:r>
            <a:endParaRPr kumimoji="0" lang="en-US" sz="1200" b="0" i="0" u="none" strike="noStrike" kern="1200" cap="none" spc="0" normalizeH="0" baseline="0" noProof="0" dirty="0">
              <a:ln>
                <a:noFill/>
              </a:ln>
              <a:solidFill>
                <a:srgbClr val="545859"/>
              </a:solidFill>
              <a:effectLst/>
              <a:uLnTx/>
              <a:uFillTx/>
              <a:latin typeface="Gotham Book"/>
              <a:ea typeface="+mn-ea"/>
              <a:cs typeface="+mn-cs"/>
            </a:endParaRPr>
          </a:p>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1D1740"/>
                </a:solidFill>
                <a:effectLst/>
                <a:uLnTx/>
                <a:uFillTx/>
                <a:latin typeface="Gotham Bold"/>
                <a:ea typeface="+mn-ea"/>
                <a:cs typeface="+mn-cs"/>
              </a:rPr>
              <a:t>BER: </a:t>
            </a:r>
            <a:r>
              <a:rPr kumimoji="0" lang="en-US" sz="1000" b="0" i="0" u="none" strike="noStrike" kern="1200" cap="none" spc="0" normalizeH="0" baseline="0" noProof="0" dirty="0">
                <a:ln>
                  <a:noFill/>
                </a:ln>
                <a:solidFill>
                  <a:srgbClr val="1D1740"/>
                </a:solidFill>
                <a:effectLst/>
                <a:uLnTx/>
                <a:uFillTx/>
                <a:latin typeface="Gotham Book" charset="0"/>
                <a:ea typeface="+mn-ea"/>
                <a:cs typeface="+mn-cs"/>
              </a:rPr>
              <a:t>Exempt</a:t>
            </a:r>
            <a:endParaRPr kumimoji="0" lang="en-US" sz="1200" b="0" i="0" u="none" strike="noStrike" kern="1200" cap="none" spc="0" normalizeH="0" baseline="0" noProof="0" dirty="0">
              <a:ln>
                <a:noFill/>
              </a:ln>
              <a:solidFill>
                <a:srgbClr val="545859"/>
              </a:solidFill>
              <a:effectLst/>
              <a:uLnTx/>
              <a:uFillTx/>
              <a:latin typeface="Gotham Book" charset="0"/>
              <a:ea typeface="+mn-ea"/>
              <a:cs typeface="+mn-cs"/>
            </a:endParaRPr>
          </a:p>
        </p:txBody>
      </p:sp>
      <p:graphicFrame>
        <p:nvGraphicFramePr>
          <p:cNvPr id="48" name="Table 47">
            <a:extLst>
              <a:ext uri="{FF2B5EF4-FFF2-40B4-BE49-F238E27FC236}">
                <a16:creationId xmlns:a16="http://schemas.microsoft.com/office/drawing/2014/main" id="{2F1FA4F8-D139-17CA-3261-E28C2AD78C8F}"/>
              </a:ext>
            </a:extLst>
          </p:cNvPr>
          <p:cNvGraphicFramePr>
            <a:graphicFrameLocks noGrp="1"/>
          </p:cNvGraphicFramePr>
          <p:nvPr>
            <p:extLst>
              <p:ext uri="{D42A27DB-BD31-4B8C-83A1-F6EECF244321}">
                <p14:modId xmlns:p14="http://schemas.microsoft.com/office/powerpoint/2010/main" val="1966884982"/>
              </p:ext>
            </p:extLst>
          </p:nvPr>
        </p:nvGraphicFramePr>
        <p:xfrm>
          <a:off x="388640" y="6932459"/>
          <a:ext cx="3622425" cy="1555200"/>
        </p:xfrm>
        <a:graphic>
          <a:graphicData uri="http://schemas.openxmlformats.org/drawingml/2006/table">
            <a:tbl>
              <a:tblPr firstRow="1" bandRow="1">
                <a:tableStyleId>{5C22544A-7EE6-4342-B048-85BDC9FD1C3A}</a:tableStyleId>
              </a:tblPr>
              <a:tblGrid>
                <a:gridCol w="1207475">
                  <a:extLst>
                    <a:ext uri="{9D8B030D-6E8A-4147-A177-3AD203B41FA5}">
                      <a16:colId xmlns:a16="http://schemas.microsoft.com/office/drawing/2014/main" val="3747896741"/>
                    </a:ext>
                  </a:extLst>
                </a:gridCol>
                <a:gridCol w="1207475">
                  <a:extLst>
                    <a:ext uri="{9D8B030D-6E8A-4147-A177-3AD203B41FA5}">
                      <a16:colId xmlns:a16="http://schemas.microsoft.com/office/drawing/2014/main" val="881623440"/>
                    </a:ext>
                  </a:extLst>
                </a:gridCol>
                <a:gridCol w="1207475">
                  <a:extLst>
                    <a:ext uri="{9D8B030D-6E8A-4147-A177-3AD203B41FA5}">
                      <a16:colId xmlns:a16="http://schemas.microsoft.com/office/drawing/2014/main" val="2758220215"/>
                    </a:ext>
                  </a:extLst>
                </a:gridCol>
              </a:tblGrid>
              <a:tr h="259200">
                <a:tc>
                  <a:txBody>
                    <a:bodyPr/>
                    <a:lstStyle/>
                    <a:p>
                      <a:pPr algn="ctr"/>
                      <a:r>
                        <a:rPr lang="en-US" sz="800" b="0" i="0" dirty="0">
                          <a:solidFill>
                            <a:schemeClr val="accent6"/>
                          </a:solidFill>
                          <a:latin typeface="Gotham Bold" panose="02000604030000020004" pitchFamily="2" charset="0"/>
                          <a:cs typeface="Gotham Book" pitchFamily="2" charset="0"/>
                        </a:rPr>
                        <a:t>Unit</a:t>
                      </a:r>
                    </a:p>
                  </a:txBody>
                  <a:tcPr marL="0" marR="0" anchor="ctr">
                    <a:lnL w="12700" cmpd="sng">
                      <a:noFill/>
                    </a:lnL>
                    <a:lnR w="12700" cmpd="sng">
                      <a:noFill/>
                    </a:lnR>
                    <a:lnT w="12700" cmpd="sng">
                      <a:noFill/>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accent6"/>
                          </a:solidFill>
                          <a:latin typeface="Gotham Bold" panose="02000604030000020004" pitchFamily="2" charset="0"/>
                          <a:cs typeface="Gotham Book" pitchFamily="2" charset="0"/>
                        </a:rPr>
                        <a:t>SQM</a:t>
                      </a:r>
                    </a:p>
                  </a:txBody>
                  <a:tcPr marL="0" marR="0" anchor="ctr">
                    <a:lnL w="12700" cmpd="sng">
                      <a:noFill/>
                    </a:lnL>
                    <a:lnR w="12700" cmpd="sng">
                      <a:noFill/>
                    </a:lnR>
                    <a:lnT w="12700" cmpd="sng">
                      <a:noFill/>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accent6"/>
                          </a:solidFill>
                          <a:latin typeface="Gotham Bold" panose="02000604030000020004" pitchFamily="2" charset="0"/>
                          <a:cs typeface="Gotham Book" pitchFamily="2" charset="0"/>
                        </a:rPr>
                        <a:t>SQFT</a:t>
                      </a:r>
                    </a:p>
                  </a:txBody>
                  <a:tcPr marL="0" marR="0" anchor="ctr">
                    <a:lnL w="12700" cmpd="sng">
                      <a:noFill/>
                    </a:lnL>
                    <a:lnR w="12700" cmpd="sng">
                      <a:noFill/>
                    </a:lnR>
                    <a:lnT w="12700" cmpd="sng">
                      <a:noFill/>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981465"/>
                  </a:ext>
                </a:extLst>
              </a:tr>
              <a:tr h="259200">
                <a:tc>
                  <a:txBody>
                    <a:bodyPr/>
                    <a:lstStyle/>
                    <a:p>
                      <a:pPr algn="ctr"/>
                      <a:r>
                        <a:rPr lang="en-IE" sz="800" b="0" i="0" dirty="0">
                          <a:solidFill>
                            <a:schemeClr val="accent6"/>
                          </a:solidFill>
                          <a:latin typeface="Gotham Book" pitchFamily="2" charset="0"/>
                          <a:cs typeface="Gotham Book" pitchFamily="2" charset="0"/>
                        </a:rPr>
                        <a:t>1</a:t>
                      </a:r>
                      <a:endParaRPr lang="en-US" sz="800" b="0" i="0" dirty="0">
                        <a:solidFill>
                          <a:schemeClr val="accent6"/>
                        </a:solidFill>
                        <a:latin typeface="Gotham Book" pitchFamily="2" charset="0"/>
                        <a:cs typeface="Gotham Book" pitchFamily="2" charset="0"/>
                      </a:endParaRP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154</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1657.6</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626930"/>
                  </a:ext>
                </a:extLst>
              </a:tr>
              <a:tr h="259200">
                <a:tc>
                  <a:txBody>
                    <a:bodyPr/>
                    <a:lstStyle/>
                    <a:p>
                      <a:pPr algn="ctr"/>
                      <a:r>
                        <a:rPr lang="en-IE" sz="800" b="0" i="0" dirty="0">
                          <a:solidFill>
                            <a:schemeClr val="accent6"/>
                          </a:solidFill>
                          <a:latin typeface="Gotham Book" pitchFamily="2" charset="0"/>
                          <a:cs typeface="Gotham Book" pitchFamily="2" charset="0"/>
                        </a:rPr>
                        <a:t>2</a:t>
                      </a:r>
                      <a:endParaRPr lang="en-US" sz="800" b="0" i="0" dirty="0">
                        <a:solidFill>
                          <a:schemeClr val="accent6"/>
                        </a:solidFill>
                        <a:latin typeface="Gotham Book" pitchFamily="2" charset="0"/>
                        <a:cs typeface="Gotham Book" pitchFamily="2" charset="0"/>
                      </a:endParaRP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363</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3,907</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700376"/>
                  </a:ext>
                </a:extLst>
              </a:tr>
              <a:tr h="259200">
                <a:tc>
                  <a:txBody>
                    <a:bodyPr/>
                    <a:lstStyle/>
                    <a:p>
                      <a:pPr algn="ctr"/>
                      <a:r>
                        <a:rPr lang="en-IE" sz="800" b="0" i="0" dirty="0">
                          <a:solidFill>
                            <a:schemeClr val="accent6"/>
                          </a:solidFill>
                          <a:latin typeface="Gotham Book" pitchFamily="2" charset="0"/>
                          <a:cs typeface="Gotham Book" pitchFamily="2" charset="0"/>
                        </a:rPr>
                        <a:t>3</a:t>
                      </a:r>
                      <a:endParaRPr lang="en-US" sz="800" b="0" i="0" dirty="0">
                        <a:solidFill>
                          <a:schemeClr val="accent6"/>
                        </a:solidFill>
                        <a:latin typeface="Gotham Book" pitchFamily="2" charset="0"/>
                        <a:cs typeface="Gotham Book" pitchFamily="2" charset="0"/>
                      </a:endParaRP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127</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1,367</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432991"/>
                  </a:ext>
                </a:extLst>
              </a:tr>
              <a:tr h="259200">
                <a:tc>
                  <a:txBody>
                    <a:bodyPr/>
                    <a:lstStyle/>
                    <a:p>
                      <a:pPr algn="ctr"/>
                      <a:r>
                        <a:rPr lang="en-IE" sz="800" b="0" i="0" dirty="0">
                          <a:solidFill>
                            <a:schemeClr val="accent6"/>
                          </a:solidFill>
                          <a:latin typeface="Gotham Book" pitchFamily="2" charset="0"/>
                          <a:cs typeface="Gotham Book" pitchFamily="2" charset="0"/>
                        </a:rPr>
                        <a:t>4</a:t>
                      </a:r>
                      <a:endParaRPr lang="en-US" sz="800" b="0" i="0" dirty="0">
                        <a:solidFill>
                          <a:schemeClr val="accent6"/>
                        </a:solidFill>
                        <a:latin typeface="Gotham Book" pitchFamily="2" charset="0"/>
                        <a:cs typeface="Gotham Book" pitchFamily="2" charset="0"/>
                      </a:endParaRP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215</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2,314 </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223965"/>
                  </a:ext>
                </a:extLst>
              </a:tr>
              <a:tr h="259200">
                <a:tc>
                  <a:txBody>
                    <a:bodyPr/>
                    <a:lstStyle/>
                    <a:p>
                      <a:pPr algn="ctr"/>
                      <a:r>
                        <a:rPr lang="en-IE" sz="800" b="0" i="0" dirty="0">
                          <a:solidFill>
                            <a:schemeClr val="accent6"/>
                          </a:solidFill>
                          <a:latin typeface="Gotham Book" pitchFamily="2" charset="0"/>
                          <a:cs typeface="Gotham Book" pitchFamily="2" charset="0"/>
                        </a:rPr>
                        <a:t>5</a:t>
                      </a:r>
                      <a:endParaRPr lang="en-US" sz="800" b="0" i="0" dirty="0">
                        <a:solidFill>
                          <a:schemeClr val="accent6"/>
                        </a:solidFill>
                        <a:latin typeface="Gotham Book" pitchFamily="2" charset="0"/>
                        <a:cs typeface="Gotham Book" pitchFamily="2" charset="0"/>
                      </a:endParaRP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155</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AU" sz="800" b="0" i="0" kern="1200" dirty="0">
                          <a:solidFill>
                            <a:schemeClr val="accent6"/>
                          </a:solidFill>
                          <a:effectLst/>
                          <a:latin typeface="Gotham Book" pitchFamily="2" charset="0"/>
                          <a:ea typeface="+mn-ea"/>
                          <a:cs typeface="Gotham Book" pitchFamily="2" charset="0"/>
                        </a:rPr>
                        <a:t>1,668 </a:t>
                      </a:r>
                    </a:p>
                  </a:txBody>
                  <a:tcPr marL="0" marR="0" anchor="ctr">
                    <a:lnL w="12700" cmpd="sng">
                      <a:noFill/>
                    </a:lnL>
                    <a:lnR w="12700" cmpd="sng">
                      <a:noFill/>
                    </a:lnR>
                    <a:lnT w="9525" cap="flat" cmpd="sng" algn="ctr">
                      <a:solidFill>
                        <a:srgbClr val="40AEC2"/>
                      </a:solidFill>
                      <a:prstDash val="solid"/>
                      <a:round/>
                      <a:headEnd type="none" w="med" len="med"/>
                      <a:tailEnd type="none" w="med" len="med"/>
                    </a:lnT>
                    <a:lnB w="9525" cap="flat" cmpd="sng" algn="ctr">
                      <a:solidFill>
                        <a:srgbClr val="40AE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813131"/>
                  </a:ext>
                </a:extLst>
              </a:tr>
            </a:tbl>
          </a:graphicData>
        </a:graphic>
      </p:graphicFrame>
      <p:sp>
        <p:nvSpPr>
          <p:cNvPr id="49" name="TextBox 48">
            <a:extLst>
              <a:ext uri="{FF2B5EF4-FFF2-40B4-BE49-F238E27FC236}">
                <a16:creationId xmlns:a16="http://schemas.microsoft.com/office/drawing/2014/main" id="{30864E4A-4FA7-C706-7CE7-4C473978F0EB}"/>
              </a:ext>
            </a:extLst>
          </p:cNvPr>
          <p:cNvSpPr txBox="1"/>
          <p:nvPr/>
        </p:nvSpPr>
        <p:spPr>
          <a:xfrm>
            <a:off x="388640" y="6683363"/>
            <a:ext cx="2402184" cy="184666"/>
          </a:xfrm>
          <a:prstGeom prst="rect">
            <a:avLst/>
          </a:prstGeom>
          <a:noFill/>
        </p:spPr>
        <p:txBody>
          <a:bodyPr wrap="square" lIns="0" tIns="0" rIns="0" bIns="0" rtlCol="0">
            <a:spAutoFit/>
          </a:bodyPr>
          <a:lstStyle/>
          <a:p>
            <a:pPr marL="0" marR="0" lvl="0" indent="0" algn="l" defTabSz="872722"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1D1740"/>
                </a:solidFill>
                <a:effectLst/>
                <a:uLnTx/>
                <a:uFillTx/>
                <a:latin typeface="Gotham Bold"/>
                <a:ea typeface="+mn-ea"/>
                <a:cs typeface="+mn-cs"/>
              </a:rPr>
              <a:t>Schedule of Accommodation</a:t>
            </a:r>
          </a:p>
        </p:txBody>
      </p:sp>
      <p:sp>
        <p:nvSpPr>
          <p:cNvPr id="53" name="Text Placeholder 83">
            <a:extLst>
              <a:ext uri="{FF2B5EF4-FFF2-40B4-BE49-F238E27FC236}">
                <a16:creationId xmlns:a16="http://schemas.microsoft.com/office/drawing/2014/main" id="{BBD3989B-66E1-6D19-BA63-12F99A143CCF}"/>
              </a:ext>
            </a:extLst>
          </p:cNvPr>
          <p:cNvSpPr txBox="1">
            <a:spLocks/>
          </p:cNvSpPr>
          <p:nvPr/>
        </p:nvSpPr>
        <p:spPr>
          <a:xfrm>
            <a:off x="5348252" y="8254141"/>
            <a:ext cx="2395381" cy="954107"/>
          </a:xfrm>
          <a:prstGeom prst="rect">
            <a:avLst/>
          </a:prstGeom>
        </p:spPr>
        <p:txBody>
          <a:bodyPr lIns="0" tIns="0" rIns="0" bIns="0">
            <a:normAutofit fontScale="55000" lnSpcReduction="20000"/>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545859"/>
                </a:solidFill>
                <a:effectLst/>
                <a:uLnTx/>
                <a:uFillTx/>
                <a:latin typeface="Gotham Book" pitchFamily="2" charset="0"/>
                <a:ea typeface="+mn-ea"/>
              </a:rPr>
              <a:t>Cushman &amp; Wakefield</a:t>
            </a:r>
          </a:p>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45859"/>
                </a:solidFill>
                <a:effectLst/>
                <a:uLnTx/>
                <a:uFillTx/>
                <a:latin typeface="Gotham Book" pitchFamily="2" charset="0"/>
                <a:ea typeface="+mn-ea"/>
              </a:rPr>
              <a:t>2 Cumberland Place</a:t>
            </a:r>
          </a:p>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45859"/>
                </a:solidFill>
                <a:effectLst/>
                <a:uLnTx/>
                <a:uFillTx/>
                <a:latin typeface="Gotham Book" pitchFamily="2" charset="0"/>
                <a:ea typeface="+mn-ea"/>
              </a:rPr>
              <a:t>Fenian Street</a:t>
            </a:r>
          </a:p>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45859"/>
                </a:solidFill>
                <a:effectLst/>
                <a:uLnTx/>
                <a:uFillTx/>
                <a:latin typeface="Gotham Book" pitchFamily="2" charset="0"/>
                <a:ea typeface="+mn-ea"/>
              </a:rPr>
              <a:t>Dublin 2 </a:t>
            </a:r>
          </a:p>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45859"/>
                </a:solidFill>
                <a:effectLst/>
                <a:uLnTx/>
                <a:uFillTx/>
                <a:latin typeface="Gotham Book" pitchFamily="2" charset="0"/>
                <a:ea typeface="+mn-ea"/>
              </a:rPr>
              <a:t>Ireland </a:t>
            </a:r>
          </a:p>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srgbClr val="545859"/>
              </a:solidFill>
              <a:effectLst/>
              <a:uLnTx/>
              <a:uFillTx/>
              <a:latin typeface="Gotham Book" pitchFamily="2" charset="0"/>
              <a:ea typeface="+mn-ea"/>
            </a:endParaRPr>
          </a:p>
        </p:txBody>
      </p:sp>
      <p:pic>
        <p:nvPicPr>
          <p:cNvPr id="3" name="Picture 2">
            <a:extLst>
              <a:ext uri="{FF2B5EF4-FFF2-40B4-BE49-F238E27FC236}">
                <a16:creationId xmlns:a16="http://schemas.microsoft.com/office/drawing/2014/main" id="{582BE977-82A3-1C96-34D1-FEA8931524A1}"/>
              </a:ext>
            </a:extLst>
          </p:cNvPr>
          <p:cNvPicPr>
            <a:picLocks noChangeAspect="1"/>
          </p:cNvPicPr>
          <p:nvPr/>
        </p:nvPicPr>
        <p:blipFill>
          <a:blip r:embed="rId2"/>
          <a:stretch>
            <a:fillRect/>
          </a:stretch>
        </p:blipFill>
        <p:spPr>
          <a:xfrm>
            <a:off x="388640" y="1100163"/>
            <a:ext cx="6773243" cy="3749365"/>
          </a:xfrm>
          <a:prstGeom prst="rect">
            <a:avLst/>
          </a:prstGeom>
        </p:spPr>
      </p:pic>
    </p:spTree>
    <p:extLst>
      <p:ext uri="{BB962C8B-B14F-4D97-AF65-F5344CB8AC3E}">
        <p14:creationId xmlns:p14="http://schemas.microsoft.com/office/powerpoint/2010/main" val="2888801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401</Words>
  <Application>Microsoft Office PowerPoint</Application>
  <PresentationFormat>Custom</PresentationFormat>
  <Paragraphs>56</Paragraphs>
  <Slides>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1" baseType="lpstr">
      <vt:lpstr>Arial</vt:lpstr>
      <vt:lpstr>Gotham Black</vt:lpstr>
      <vt:lpstr>Gotham Bold</vt:lpstr>
      <vt:lpstr>Gotham Book</vt:lpstr>
      <vt:lpstr>Gotham Medium</vt:lpstr>
      <vt:lpstr>Main</vt:lpstr>
      <vt:lpstr>think-cell Slide</vt:lpstr>
      <vt:lpstr>Retail units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 Sereda/IRL</dc:creator>
  <cp:lastModifiedBy>Isabel Sereda/IRL</cp:lastModifiedBy>
  <cp:revision>3</cp:revision>
  <dcterms:created xsi:type="dcterms:W3CDTF">2025-05-23T10:57:32Z</dcterms:created>
  <dcterms:modified xsi:type="dcterms:W3CDTF">2025-05-26T08:41:32Z</dcterms:modified>
</cp:coreProperties>
</file>